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8" r:id="rId3"/>
    <p:sldId id="267" r:id="rId4"/>
    <p:sldId id="269" r:id="rId5"/>
    <p:sldId id="260" r:id="rId6"/>
    <p:sldId id="266" r:id="rId7"/>
    <p:sldId id="258" r:id="rId8"/>
    <p:sldId id="289" r:id="rId9"/>
    <p:sldId id="270" r:id="rId10"/>
    <p:sldId id="282" r:id="rId11"/>
    <p:sldId id="284" r:id="rId12"/>
    <p:sldId id="294" r:id="rId13"/>
    <p:sldId id="275" r:id="rId14"/>
    <p:sldId id="276" r:id="rId15"/>
    <p:sldId id="287" r:id="rId16"/>
    <p:sldId id="286" r:id="rId17"/>
    <p:sldId id="277" r:id="rId18"/>
    <p:sldId id="278" r:id="rId19"/>
    <p:sldId id="279" r:id="rId20"/>
    <p:sldId id="280" r:id="rId21"/>
    <p:sldId id="281" r:id="rId22"/>
    <p:sldId id="274" r:id="rId23"/>
    <p:sldId id="288" r:id="rId24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1pPr>
    <a:lvl2pPr marL="321457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2pPr>
    <a:lvl3pPr marL="642915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3pPr>
    <a:lvl4pPr marL="964372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4pPr>
    <a:lvl5pPr marL="1285829" algn="l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5pPr>
    <a:lvl6pPr marL="1607287" algn="l" defTabSz="321457" rtl="0" eaLnBrk="1" latinLnBrk="0" hangingPunct="1"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6pPr>
    <a:lvl7pPr marL="1928744" algn="l" defTabSz="321457" rtl="0" eaLnBrk="1" latinLnBrk="0" hangingPunct="1"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7pPr>
    <a:lvl8pPr marL="2250201" algn="l" defTabSz="321457" rtl="0" eaLnBrk="1" latinLnBrk="0" hangingPunct="1"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8pPr>
    <a:lvl9pPr marL="2571659" algn="l" defTabSz="321457" rtl="0" eaLnBrk="1" latinLnBrk="0" hangingPunct="1">
      <a:defRPr sz="22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1" autoAdjust="0"/>
    <p:restoredTop sz="94660"/>
  </p:normalViewPr>
  <p:slideViewPr>
    <p:cSldViewPr>
      <p:cViewPr varScale="1">
        <p:scale>
          <a:sx n="106" d="100"/>
          <a:sy n="106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2617" y="80367"/>
            <a:ext cx="2080617" cy="60453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766" y="80367"/>
            <a:ext cx="6134695" cy="604539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0766" y="80367"/>
            <a:ext cx="8322469" cy="759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pitchFamily="-112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Times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pitchFamily="-112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etup_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09800" y="2514600"/>
            <a:ext cx="5037540" cy="3352800"/>
          </a:xfrm>
          <a:prstGeom prst="rect">
            <a:avLst/>
          </a:prstGeom>
        </p:spPr>
      </p:pic>
      <p:sp>
        <p:nvSpPr>
          <p:cNvPr id="2057" name="Rectangle 9"/>
          <p:cNvSpPr>
            <a:spLocks/>
          </p:cNvSpPr>
          <p:nvPr/>
        </p:nvSpPr>
        <p:spPr bwMode="auto">
          <a:xfrm>
            <a:off x="107156" y="51197"/>
            <a:ext cx="8929688" cy="482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HRS at small angles for e</a:t>
            </a:r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+/ </a:t>
            </a:r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e- </a:t>
            </a:r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pair for APEX</a:t>
            </a:r>
            <a:endParaRPr lang="en-US" sz="3000" dirty="0">
              <a:solidFill>
                <a:srgbClr val="FF0000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304800" y="914400"/>
            <a:ext cx="8358188" cy="339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Paul </a:t>
            </a:r>
            <a:r>
              <a:rPr lang="en-US" sz="1600" dirty="0" err="1" smtClean="0">
                <a:solidFill>
                  <a:schemeClr val="tx1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Brindza</a:t>
            </a:r>
            <a:r>
              <a:rPr lang="en-US" sz="1600" dirty="0" smtClean="0">
                <a:solidFill>
                  <a:schemeClr val="tx1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, Jefferson Lab</a:t>
            </a:r>
            <a:endParaRPr lang="en-US" sz="1600" dirty="0">
              <a:solidFill>
                <a:schemeClr val="tx1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43200" y="1600200"/>
            <a:ext cx="3608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Septum magnets and radiation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7200" y="3352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schematic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Model side </a:t>
            </a:r>
            <a:r>
              <a:rPr lang="en-US" sz="3200" dirty="0" smtClean="0"/>
              <a:t>view showing extended field shield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Original </a:t>
            </a:r>
            <a:r>
              <a:rPr lang="en-US" sz="3200" dirty="0" smtClean="0"/>
              <a:t>PREX shield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RT Septum with original length</a:t>
            </a:r>
            <a:r>
              <a:rPr lang="en-US" sz="3200" dirty="0" smtClean="0"/>
              <a:t> </a:t>
            </a:r>
            <a:r>
              <a:rPr lang="en-US" sz="3200" dirty="0" smtClean="0"/>
              <a:t>1 cm thick shield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Field </a:t>
            </a:r>
            <a:r>
              <a:rPr lang="en-US" sz="3200" dirty="0" smtClean="0"/>
              <a:t>on</a:t>
            </a:r>
            <a:r>
              <a:rPr lang="en-US" sz="3200" dirty="0" smtClean="0"/>
              <a:t> </a:t>
            </a:r>
            <a:r>
              <a:rPr lang="en-US" sz="3200" dirty="0" smtClean="0"/>
              <a:t>beam line for 2 cm thick </a:t>
            </a:r>
            <a:r>
              <a:rPr lang="en-US" sz="3200" dirty="0" smtClean="0"/>
              <a:t>long shield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Saturation in the 2 cm shield at center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Saturation in shield at yoke end and coil end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Edge of yoke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End of coils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27759"/>
            <a:ext cx="4040188" cy="264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27239"/>
            <a:ext cx="4041775" cy="26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Field in iron shield mid plane along “Z”</a:t>
            </a:r>
            <a:endParaRPr lang="en-US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Field details along beam line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Integral </a:t>
            </a:r>
            <a:r>
              <a:rPr lang="en-US" sz="3200" dirty="0" err="1" smtClean="0"/>
              <a:t>BdL</a:t>
            </a:r>
            <a:r>
              <a:rPr lang="en-US" sz="3200" dirty="0" smtClean="0"/>
              <a:t> along gap center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RT Septum across gap in magnet mid plane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62625" cy="4321969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 bwMode="auto">
          <a:xfrm>
            <a:off x="107156" y="51197"/>
            <a:ext cx="8929688" cy="482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HRS view for PREX</a:t>
            </a:r>
            <a:endParaRPr lang="en-US" sz="3000" dirty="0">
              <a:solidFill>
                <a:srgbClr val="FF0000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Cost and time impact of septum beam shield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Iron shield needs to be 2 cm thick in mid plane and ~ 200 cm long. Current shield is length of yoke.</a:t>
            </a:r>
          </a:p>
          <a:p>
            <a:r>
              <a:rPr lang="en-US" sz="2400" dirty="0" smtClean="0"/>
              <a:t>RT septum will need coil spacers to fit the new coil spacing of +/- 1 cm. </a:t>
            </a:r>
          </a:p>
          <a:p>
            <a:r>
              <a:rPr lang="en-US" sz="2400" dirty="0" smtClean="0"/>
              <a:t>RT septum must be disassembled to install new beam shield and change coil spacing.</a:t>
            </a:r>
          </a:p>
          <a:p>
            <a:r>
              <a:rPr lang="en-US" sz="2400" dirty="0" smtClean="0"/>
              <a:t>Cost is about $20,000 plus at least two weeks for several Hall A techs.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APEX Beam Shield </a:t>
            </a:r>
            <a:r>
              <a:rPr lang="en-US" sz="3200" dirty="0" smtClean="0"/>
              <a:t>Cost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 </a:t>
            </a:r>
            <a:r>
              <a:rPr lang="en-US" dirty="0" smtClean="0"/>
              <a:t>350 </a:t>
            </a:r>
            <a:r>
              <a:rPr lang="en-US" dirty="0" smtClean="0"/>
              <a:t>#   annealed  </a:t>
            </a:r>
            <a:r>
              <a:rPr lang="en-US" dirty="0" smtClean="0"/>
              <a:t>  </a:t>
            </a:r>
            <a:r>
              <a:rPr lang="en-US" dirty="0" smtClean="0"/>
              <a:t>$ 3500</a:t>
            </a:r>
          </a:p>
          <a:p>
            <a:r>
              <a:rPr lang="en-US" dirty="0" smtClean="0"/>
              <a:t>Boring 80 hr at </a:t>
            </a:r>
            <a:r>
              <a:rPr lang="en-US" dirty="0" smtClean="0"/>
              <a:t>50$/</a:t>
            </a:r>
            <a:r>
              <a:rPr lang="en-US" dirty="0" smtClean="0"/>
              <a:t>hr     $ 4000</a:t>
            </a:r>
          </a:p>
          <a:p>
            <a:r>
              <a:rPr lang="en-US" dirty="0" smtClean="0"/>
              <a:t>Bellows and flanges     </a:t>
            </a:r>
            <a:r>
              <a:rPr lang="en-US" dirty="0" smtClean="0"/>
              <a:t>   </a:t>
            </a:r>
            <a:r>
              <a:rPr lang="en-US" dirty="0" smtClean="0"/>
              <a:t>$ 4000 </a:t>
            </a:r>
          </a:p>
          <a:p>
            <a:r>
              <a:rPr lang="en-US" dirty="0" smtClean="0"/>
              <a:t>Welding &amp; </a:t>
            </a:r>
            <a:r>
              <a:rPr lang="en-US" dirty="0" smtClean="0"/>
              <a:t>leak checking $ </a:t>
            </a:r>
            <a:r>
              <a:rPr lang="en-US" dirty="0" smtClean="0"/>
              <a:t>2000</a:t>
            </a:r>
          </a:p>
          <a:p>
            <a:r>
              <a:rPr lang="en-US" dirty="0" smtClean="0"/>
              <a:t>Use $20,000 for </a:t>
            </a:r>
            <a:r>
              <a:rPr lang="en-US" dirty="0" smtClean="0"/>
              <a:t>new shield components plus Hall A labor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0963"/>
            <a:ext cx="8321675" cy="757237"/>
          </a:xfrm>
        </p:spPr>
        <p:txBody>
          <a:bodyPr/>
          <a:lstStyle/>
          <a:p>
            <a:r>
              <a:rPr lang="en-US" dirty="0" smtClean="0"/>
              <a:t>Latest radiation budget</a:t>
            </a:r>
            <a:endParaRPr lang="en-US" dirty="0"/>
          </a:p>
        </p:txBody>
      </p:sp>
      <p:pic>
        <p:nvPicPr>
          <p:cNvPr id="4" name="Content Placeholder 3" descr="E12-009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14399"/>
            <a:ext cx="8763000" cy="6540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143001"/>
            <a:ext cx="8228707" cy="4982766"/>
          </a:xfrm>
        </p:spPr>
        <p:txBody>
          <a:bodyPr/>
          <a:lstStyle/>
          <a:p>
            <a:r>
              <a:rPr lang="en-US" dirty="0" smtClean="0"/>
              <a:t>RT Septum meets requirements for APEX</a:t>
            </a:r>
          </a:p>
          <a:p>
            <a:r>
              <a:rPr lang="en-US" dirty="0" smtClean="0"/>
              <a:t>APEX requires use of all three coils sets (same as G2P) in parallel field mode</a:t>
            </a:r>
          </a:p>
          <a:p>
            <a:r>
              <a:rPr lang="en-US" dirty="0" smtClean="0"/>
              <a:t>RT Septum requires 2 DC supplies for high field    240 V 1100 A each</a:t>
            </a:r>
          </a:p>
          <a:p>
            <a:r>
              <a:rPr lang="en-US" dirty="0" smtClean="0"/>
              <a:t>Requires a thicker and longer beam field shield</a:t>
            </a:r>
          </a:p>
          <a:p>
            <a:r>
              <a:rPr lang="en-US" dirty="0" smtClean="0"/>
              <a:t>Modifications have reasonable cost and time impact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915150" cy="5186363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 bwMode="auto">
          <a:xfrm>
            <a:off x="107156" y="51197"/>
            <a:ext cx="8929688" cy="482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Hall A RT Septum magnet</a:t>
            </a:r>
            <a:endParaRPr lang="en-US" sz="3000" dirty="0">
              <a:solidFill>
                <a:srgbClr val="FF0000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apshot 2010-09-07 15-53-0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226175" cy="4712172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107156" y="51197"/>
            <a:ext cx="8929688" cy="9394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View downstream from the </a:t>
            </a:r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target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Showing sieve slit</a:t>
            </a:r>
            <a:endParaRPr lang="en-US" sz="3000" dirty="0">
              <a:solidFill>
                <a:srgbClr val="FF0000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pta_view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1371600"/>
            <a:ext cx="6454775" cy="38030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80963"/>
            <a:ext cx="8991600" cy="758825"/>
          </a:xfrm>
        </p:spPr>
        <p:txBody>
          <a:bodyPr/>
          <a:lstStyle/>
          <a:p>
            <a:r>
              <a:rPr lang="en-US" sz="3200" dirty="0" smtClean="0"/>
              <a:t>RT Septum as installed for PREX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 2010-09-07 15-39-2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95400"/>
            <a:ext cx="5562600" cy="1751833"/>
          </a:xfrm>
          <a:prstGeom prst="rect">
            <a:avLst/>
          </a:prstGeom>
        </p:spPr>
      </p:pic>
      <p:pic>
        <p:nvPicPr>
          <p:cNvPr id="5" name="Picture 4" descr="Snapshot 2010-09-07 15-40-4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6450013" cy="19797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80963"/>
            <a:ext cx="8305800" cy="758825"/>
          </a:xfrm>
        </p:spPr>
        <p:txBody>
          <a:bodyPr/>
          <a:lstStyle/>
          <a:p>
            <a:r>
              <a:rPr lang="en-US" sz="3200" dirty="0" smtClean="0"/>
              <a:t>Beam Line field shield for PREX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76400" y="3985904"/>
            <a:ext cx="5749925" cy="2113705"/>
          </a:xfrm>
          <a:prstGeom prst="rect">
            <a:avLst/>
          </a:prstGeom>
        </p:spPr>
      </p:pic>
      <p:sp>
        <p:nvSpPr>
          <p:cNvPr id="17" name="Rectangle 9"/>
          <p:cNvSpPr>
            <a:spLocks/>
          </p:cNvSpPr>
          <p:nvPr/>
        </p:nvSpPr>
        <p:spPr bwMode="auto">
          <a:xfrm>
            <a:off x="107156" y="51197"/>
            <a:ext cx="8929688" cy="48220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Century"/>
                <a:ea typeface="Gill Sans" pitchFamily="-112" charset="0"/>
                <a:cs typeface="Gill Sans" pitchFamily="-112" charset="0"/>
                <a:sym typeface="Gill Sans" pitchFamily="-112" charset="0"/>
              </a:rPr>
              <a:t>PREX septa magnets 2010 </a:t>
            </a:r>
            <a:endParaRPr lang="en-US" sz="3000" dirty="0">
              <a:solidFill>
                <a:srgbClr val="FF0000"/>
              </a:solidFill>
              <a:latin typeface="Century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3276600"/>
            <a:ext cx="48159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beam line for APEX June 2010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685800"/>
            <a:ext cx="8534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Magnetic field on beam line for </a:t>
            </a:r>
            <a:r>
              <a:rPr lang="en-US" dirty="0" err="1" smtClean="0"/>
              <a:t>e+e</a:t>
            </a:r>
            <a:r>
              <a:rPr lang="en-US" dirty="0" smtClean="0"/>
              <a:t>- </a:t>
            </a:r>
            <a:r>
              <a:rPr lang="en-US" dirty="0" smtClean="0"/>
              <a:t>configuration APEX Test Run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71600"/>
            <a:ext cx="2743200" cy="179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RT Septum Modifications for APEX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219200"/>
            <a:ext cx="8228707" cy="5105399"/>
          </a:xfrm>
        </p:spPr>
        <p:txBody>
          <a:bodyPr/>
          <a:lstStyle/>
          <a:p>
            <a:r>
              <a:rPr lang="en-US" dirty="0" smtClean="0"/>
              <a:t>RT Septum in High field configuration </a:t>
            </a:r>
            <a:r>
              <a:rPr lang="en-US" dirty="0" err="1" smtClean="0"/>
              <a:t>ie</a:t>
            </a:r>
            <a:r>
              <a:rPr lang="en-US" dirty="0" smtClean="0"/>
              <a:t>. all three coil sets installed and parallel fields</a:t>
            </a:r>
          </a:p>
          <a:p>
            <a:r>
              <a:rPr lang="en-US" dirty="0" smtClean="0"/>
              <a:t>Improved beam line field shield for parallel field operation</a:t>
            </a:r>
          </a:p>
          <a:p>
            <a:r>
              <a:rPr lang="en-US" dirty="0" smtClean="0"/>
              <a:t>Use soft iron shield that is 2 cm thick on mid plane </a:t>
            </a:r>
          </a:p>
          <a:p>
            <a:r>
              <a:rPr lang="en-US" dirty="0" smtClean="0"/>
              <a:t>Field shield extends +/- 100 cm from RT septum center</a:t>
            </a:r>
          </a:p>
          <a:p>
            <a:r>
              <a:rPr lang="en-US" dirty="0" smtClean="0"/>
              <a:t>Preserve beam aperture 7.0 cm diameter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RT septum model with coils spaced +/- 2 cm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8" y="1600200"/>
            <a:ext cx="6911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Times"/>
        <a:ea typeface="ヒラギノ明朝 ProN W3"/>
        <a:cs typeface="ヒラギノ明朝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12" charset="0"/>
            <a:ea typeface="ヒラギノ明朝 ProN W3" charset="-128"/>
            <a:cs typeface="ヒラギノ明朝 ProN W3" charset="-128"/>
            <a:sym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12" charset="0"/>
            <a:ea typeface="ヒラギノ明朝 ProN W3" charset="-128"/>
            <a:cs typeface="ヒラギノ明朝 ProN W3" charset="-128"/>
            <a:sym typeface="Times" pitchFamily="-1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Pages>0</Pages>
  <Words>398</Words>
  <Characters>0</Characters>
  <Application>Microsoft Office PowerPoint</Application>
  <PresentationFormat>Overhead</PresentationFormat>
  <Lines>0</Lines>
  <Paragraphs>52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Title - Top</vt:lpstr>
      <vt:lpstr>Slide 1</vt:lpstr>
      <vt:lpstr>Slide 2</vt:lpstr>
      <vt:lpstr>Slide 3</vt:lpstr>
      <vt:lpstr>Slide 4</vt:lpstr>
      <vt:lpstr>RT Septum as installed for PREX</vt:lpstr>
      <vt:lpstr>Beam Line field shield for PREX</vt:lpstr>
      <vt:lpstr>Slide 7</vt:lpstr>
      <vt:lpstr>RT Septum Modifications for APEX</vt:lpstr>
      <vt:lpstr>RT septum model with coils spaced +/- 2 cm</vt:lpstr>
      <vt:lpstr>Model side view showing extended field shield</vt:lpstr>
      <vt:lpstr>Original PREX shield</vt:lpstr>
      <vt:lpstr>RT Septum with original length 1 cm thick shield</vt:lpstr>
      <vt:lpstr>Field on beam line for 2 cm thick long shield</vt:lpstr>
      <vt:lpstr>Saturation in the 2 cm shield at center</vt:lpstr>
      <vt:lpstr>Saturation in shield at yoke end and coil end</vt:lpstr>
      <vt:lpstr>Field in iron shield mid plane along “Z”</vt:lpstr>
      <vt:lpstr>Field details along beam line</vt:lpstr>
      <vt:lpstr>Integral BdL along gap center</vt:lpstr>
      <vt:lpstr>RT Septum across gap in magnet mid plane</vt:lpstr>
      <vt:lpstr>Cost and time impact of septum beam shield</vt:lpstr>
      <vt:lpstr>APEX Beam Shield Cost</vt:lpstr>
      <vt:lpstr>Latest radiation budget</vt:lpstr>
      <vt:lpstr>Conclusions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Septum</dc:subject>
  <dc:creator>Paul Brindza</dc:creator>
  <cp:keywords/>
  <dc:description/>
  <cp:lastModifiedBy>brindza</cp:lastModifiedBy>
  <cp:revision>61</cp:revision>
  <cp:lastPrinted>2010-05-17T13:30:49Z</cp:lastPrinted>
  <dcterms:created xsi:type="dcterms:W3CDTF">2010-09-07T17:45:16Z</dcterms:created>
  <dcterms:modified xsi:type="dcterms:W3CDTF">2010-09-20T14:03:07Z</dcterms:modified>
  <cp:category/>
</cp:coreProperties>
</file>